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9" r:id="rId3"/>
    <p:sldId id="257" r:id="rId4"/>
    <p:sldId id="258"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1" autoAdjust="0"/>
    <p:restoredTop sz="94660"/>
  </p:normalViewPr>
  <p:slideViewPr>
    <p:cSldViewPr snapToGrid="0">
      <p:cViewPr varScale="1">
        <p:scale>
          <a:sx n="69" d="100"/>
          <a:sy n="69" d="100"/>
        </p:scale>
        <p:origin x="57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4/15/2022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4/15/2022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4/15/2022</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4/15/2022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4/15/2022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4/15/2022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4/15/2022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t>4/15/2022</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t>4/15/2022</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4/15/2022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4/15/2022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4/15/2022</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0446A-8610-434E-AA28-8D683DA2C789}"/>
              </a:ext>
            </a:extLst>
          </p:cNvPr>
          <p:cNvSpPr>
            <a:spLocks noGrp="1"/>
          </p:cNvSpPr>
          <p:nvPr>
            <p:ph type="ctrTitle"/>
          </p:nvPr>
        </p:nvSpPr>
        <p:spPr/>
        <p:txBody>
          <a:bodyPr/>
          <a:lstStyle/>
          <a:p>
            <a:r>
              <a:rPr lang="fr-CA" dirty="0"/>
              <a:t>Consumer </a:t>
            </a:r>
            <a:r>
              <a:rPr lang="fr-CA" dirty="0" err="1"/>
              <a:t>behavior</a:t>
            </a:r>
            <a:br>
              <a:rPr lang="fr-CA" dirty="0"/>
            </a:br>
            <a:r>
              <a:rPr lang="en-US" sz="2800" b="1" dirty="0">
                <a:solidFill>
                  <a:srgbClr val="538135"/>
                </a:solidFill>
                <a:latin typeface="Times New Roman" panose="02020603050405020304" pitchFamily="18" charset="0"/>
                <a:ea typeface="Times New Roman" panose="02020603050405020304" pitchFamily="18" charset="0"/>
                <a:cs typeface="Arial" panose="020B0604020202020204" pitchFamily="34" charset="0"/>
              </a:rPr>
              <a:t>Lesson 1: Understanding the Consumer Behavior Field</a:t>
            </a:r>
            <a:br>
              <a:rPr lang="en-US" sz="2800" dirty="0">
                <a:latin typeface="Calibri" panose="020F0502020204030204" pitchFamily="34" charset="0"/>
                <a:ea typeface="Times New Roman" panose="02020603050405020304" pitchFamily="18" charset="0"/>
                <a:cs typeface="Arial" panose="020B0604020202020204" pitchFamily="34" charset="0"/>
              </a:rPr>
            </a:br>
            <a:endParaRPr lang="fr-CA" dirty="0"/>
          </a:p>
        </p:txBody>
      </p:sp>
      <p:sp>
        <p:nvSpPr>
          <p:cNvPr id="3" name="Subtitle 2">
            <a:extLst>
              <a:ext uri="{FF2B5EF4-FFF2-40B4-BE49-F238E27FC236}">
                <a16:creationId xmlns:a16="http://schemas.microsoft.com/office/drawing/2014/main" id="{CED48F09-EB4C-4797-82FB-E046A71FAB6E}"/>
              </a:ext>
            </a:extLst>
          </p:cNvPr>
          <p:cNvSpPr>
            <a:spLocks noGrp="1"/>
          </p:cNvSpPr>
          <p:nvPr>
            <p:ph type="subTitle" idx="1"/>
          </p:nvPr>
        </p:nvSpPr>
        <p:spPr/>
        <p:txBody>
          <a:bodyPr/>
          <a:lstStyle/>
          <a:p>
            <a:r>
              <a:rPr lang="en-US" b="1" dirty="0">
                <a:latin typeface="Times New Roman" panose="02020603050405020304" pitchFamily="18" charset="0"/>
                <a:ea typeface="Calibri" panose="020F0502020204030204" pitchFamily="34" charset="0"/>
                <a:cs typeface="Arial" panose="020B0604020202020204" pitchFamily="34" charset="0"/>
              </a:rPr>
              <a:t>Lesson -1-</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2931301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65028-7AC4-4004-932E-A885A93020E5}"/>
              </a:ext>
            </a:extLst>
          </p:cNvPr>
          <p:cNvSpPr>
            <a:spLocks noGrp="1"/>
          </p:cNvSpPr>
          <p:nvPr>
            <p:ph type="title"/>
          </p:nvPr>
        </p:nvSpPr>
        <p:spPr/>
        <p:txBody>
          <a:bodyPr/>
          <a:lstStyle/>
          <a:p>
            <a:endParaRPr lang="fr-CA"/>
          </a:p>
        </p:txBody>
      </p:sp>
      <p:sp>
        <p:nvSpPr>
          <p:cNvPr id="3" name="Content Placeholder 2">
            <a:extLst>
              <a:ext uri="{FF2B5EF4-FFF2-40B4-BE49-F238E27FC236}">
                <a16:creationId xmlns:a16="http://schemas.microsoft.com/office/drawing/2014/main" id="{41857331-A36F-4661-BF9D-79F51766828C}"/>
              </a:ext>
            </a:extLst>
          </p:cNvPr>
          <p:cNvSpPr>
            <a:spLocks noGrp="1"/>
          </p:cNvSpPr>
          <p:nvPr>
            <p:ph idx="1"/>
          </p:nvPr>
        </p:nvSpPr>
        <p:spPr/>
        <p:txBody>
          <a:bodyPr/>
          <a:lstStyle/>
          <a:p>
            <a:r>
              <a:rPr lang="en-US" sz="2800" i="1" dirty="0">
                <a:latin typeface="Times New Roman" panose="02020603050405020304" pitchFamily="18" charset="0"/>
                <a:ea typeface="Calibri" panose="020F0502020204030204" pitchFamily="34" charset="0"/>
                <a:cs typeface="Arial" panose="020B0604020202020204" pitchFamily="34" charset="0"/>
              </a:rPr>
              <a:t>Consumer behavior involves the purchasing, and other consumption related activities of people engaging in the exchange process. The study of consumer behavior field draws its findings from a number of disciplines, viz. anthropology, sociology, social psychology, marketing research, and economics. Consumer behavior knowledge may be applied in solving both micro and macro marketing problems. Thus, an understanding of the discipline is essential for a marketer who wishes to be successful in the face of competition. </a:t>
            </a:r>
            <a:endParaRPr lang="en-US" sz="2800"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40609223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9F9E4-B74E-4706-BA65-998A67A9FC1C}"/>
              </a:ext>
            </a:extLst>
          </p:cNvPr>
          <p:cNvSpPr>
            <a:spLocks noGrp="1"/>
          </p:cNvSpPr>
          <p:nvPr>
            <p:ph type="title"/>
          </p:nvPr>
        </p:nvSpPr>
        <p:spPr/>
        <p:txBody>
          <a:bodyPr/>
          <a:lstStyle/>
          <a:p>
            <a:r>
              <a:rPr lang="en-US" b="1" dirty="0">
                <a:latin typeface="Times New Roman" panose="02020603050405020304" pitchFamily="18" charset="0"/>
                <a:ea typeface="Calibri" panose="020F0502020204030204" pitchFamily="34" charset="0"/>
                <a:cs typeface="Arial" panose="020B0604020202020204" pitchFamily="34" charset="0"/>
              </a:rPr>
              <a:t>Introduction</a:t>
            </a:r>
            <a:br>
              <a:rPr lang="en-US" dirty="0">
                <a:latin typeface="Calibri" panose="020F0502020204030204" pitchFamily="34" charset="0"/>
                <a:ea typeface="Calibri" panose="020F0502020204030204" pitchFamily="34" charset="0"/>
                <a:cs typeface="Arial" panose="020B0604020202020204" pitchFamily="34" charset="0"/>
              </a:rPr>
            </a:br>
            <a:endParaRPr lang="fr-CA" dirty="0"/>
          </a:p>
        </p:txBody>
      </p:sp>
      <p:sp>
        <p:nvSpPr>
          <p:cNvPr id="3" name="Content Placeholder 2">
            <a:extLst>
              <a:ext uri="{FF2B5EF4-FFF2-40B4-BE49-F238E27FC236}">
                <a16:creationId xmlns:a16="http://schemas.microsoft.com/office/drawing/2014/main" id="{4278DD5C-3910-4417-8E5F-DB533E273D25}"/>
              </a:ext>
            </a:extLst>
          </p:cNvPr>
          <p:cNvSpPr>
            <a:spLocks noGrp="1"/>
          </p:cNvSpPr>
          <p:nvPr>
            <p:ph idx="1"/>
          </p:nvPr>
        </p:nvSpPr>
        <p:spPr/>
        <p:txBody>
          <a:bodyPr/>
          <a:lstStyle/>
          <a:p>
            <a:endParaRPr lang="en-US" sz="2800" i="1" dirty="0">
              <a:latin typeface="Times New Roman" panose="02020603050405020304" pitchFamily="18"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a:t>
            </a:r>
            <a:r>
              <a:rPr lang="en-US" dirty="0">
                <a:latin typeface="Times New Roman" panose="02020603050405020304" pitchFamily="18" charset="0"/>
                <a:ea typeface="Calibri" panose="020F0502020204030204" pitchFamily="34" charset="0"/>
                <a:cs typeface="Arial" panose="020B0604020202020204" pitchFamily="34" charset="0"/>
              </a:rPr>
              <a:t>Sales determine profit, and consumers’ actions determine sales.” The bottom line of every organization’s involvement in business is to make profit, which is being determined by how its market behaves. Market, you know, consists of people with money to spend and the willingness and ability to spend it. The difficulties surrounding consumer’s willingness and ability lie at the heart of buying behavior process. What makes consumers shop as they do? What makes them susceptible to some sales efforts and not to others? Why does an individual purchase or not purchase a specific product or service? Unless the marketing people understand the buying processes of the organization’s target market, the chances for success are slim.</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36325119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37100-5A62-49F2-A16E-F0D691D08ADA}"/>
              </a:ext>
            </a:extLst>
          </p:cNvPr>
          <p:cNvSpPr>
            <a:spLocks noGrp="1"/>
          </p:cNvSpPr>
          <p:nvPr>
            <p:ph type="title"/>
          </p:nvPr>
        </p:nvSpPr>
        <p:spPr/>
        <p:txBody>
          <a:bodyPr>
            <a:normAutofit fontScale="90000"/>
          </a:bodyPr>
          <a:lstStyle/>
          <a:p>
            <a:r>
              <a:rPr lang="en-US" b="1" dirty="0">
                <a:latin typeface="Times New Roman" panose="02020603050405020304" pitchFamily="18" charset="0"/>
                <a:ea typeface="Calibri" panose="020F0502020204030204" pitchFamily="34" charset="0"/>
                <a:cs typeface="Arial" panose="020B0604020202020204" pitchFamily="34" charset="0"/>
              </a:rPr>
              <a:t>Definition of Consumer Behavior</a:t>
            </a:r>
            <a:br>
              <a:rPr lang="en-US" dirty="0">
                <a:latin typeface="Calibri" panose="020F0502020204030204" pitchFamily="34" charset="0"/>
                <a:ea typeface="Calibri" panose="020F0502020204030204" pitchFamily="34" charset="0"/>
                <a:cs typeface="Arial" panose="020B0604020202020204" pitchFamily="34" charset="0"/>
              </a:rPr>
            </a:br>
            <a:endParaRPr lang="fr-CA" dirty="0"/>
          </a:p>
        </p:txBody>
      </p:sp>
      <p:sp>
        <p:nvSpPr>
          <p:cNvPr id="3" name="Content Placeholder 2">
            <a:extLst>
              <a:ext uri="{FF2B5EF4-FFF2-40B4-BE49-F238E27FC236}">
                <a16:creationId xmlns:a16="http://schemas.microsoft.com/office/drawing/2014/main" id="{A5DA66E0-A7D6-4A4F-83AA-3E4A6322AC0E}"/>
              </a:ext>
            </a:extLst>
          </p:cNvPr>
          <p:cNvSpPr>
            <a:spLocks noGrp="1"/>
          </p:cNvSpPr>
          <p:nvPr>
            <p:ph idx="1"/>
          </p:nvPr>
        </p:nvSpPr>
        <p:spPr/>
        <p:txBody>
          <a:bodyPr/>
          <a:lstStyle/>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Consumer behavior involves the purchasing, and other consumption related activities of people engaging in the exchange process.</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 Consumer behavior is defined as : “ (1) the mental and physical acts of (2) individuals, households or other decision-making units concerned with ultimate consumption involving (3) the acquisition, own production, use and, in some cases, the dispossession of products and services”.</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 acts, processes, and social relationships exhibited by individuals, groups, and organizations in the obtainment, use of, and consequent experience with product, services, and other resources”.</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158843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BC641-BBAF-428F-8486-CE608016D5A0}"/>
              </a:ext>
            </a:extLst>
          </p:cNvPr>
          <p:cNvSpPr>
            <a:spLocks noGrp="1"/>
          </p:cNvSpPr>
          <p:nvPr>
            <p:ph type="title"/>
          </p:nvPr>
        </p:nvSpPr>
        <p:spPr/>
        <p:txBody>
          <a:bodyPr/>
          <a:lstStyle/>
          <a:p>
            <a:endParaRPr lang="fr-CA"/>
          </a:p>
        </p:txBody>
      </p:sp>
      <p:sp>
        <p:nvSpPr>
          <p:cNvPr id="3" name="Content Placeholder 2">
            <a:extLst>
              <a:ext uri="{FF2B5EF4-FFF2-40B4-BE49-F238E27FC236}">
                <a16:creationId xmlns:a16="http://schemas.microsoft.com/office/drawing/2014/main" id="{05299944-A451-40C7-B240-F32CC0F439BA}"/>
              </a:ext>
            </a:extLst>
          </p:cNvPr>
          <p:cNvSpPr>
            <a:spLocks noGrp="1"/>
          </p:cNvSpPr>
          <p:nvPr>
            <p:ph idx="1"/>
          </p:nvPr>
        </p:nvSpPr>
        <p:spPr/>
        <p:txBody>
          <a:bodyPr/>
          <a:lstStyle/>
          <a:p>
            <a:endParaRPr lang="en-US" sz="2400" dirty="0">
              <a:latin typeface="Times New Roman" panose="02020603050405020304" pitchFamily="18"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If we analyze the above definition, we can identify the following three phenomena involving consumer behavior:</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Times New Roman" panose="02020603050405020304" pitchFamily="18" charset="0"/>
              </a:rPr>
              <a:t></a:t>
            </a:r>
            <a:r>
              <a:rPr lang="en-US" dirty="0">
                <a:latin typeface="Times New Roman" panose="02020603050405020304" pitchFamily="18" charset="0"/>
                <a:ea typeface="Calibri" panose="020F0502020204030204" pitchFamily="34" charset="0"/>
                <a:cs typeface="Arial" panose="020B0604020202020204" pitchFamily="34" charset="0"/>
              </a:rPr>
              <a:t> Activities such as acts, processes, and social relationships.</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Times New Roman" panose="02020603050405020304" pitchFamily="18" charset="0"/>
              </a:rPr>
              <a:t></a:t>
            </a:r>
            <a:r>
              <a:rPr lang="en-US" dirty="0">
                <a:latin typeface="Times New Roman" panose="02020603050405020304" pitchFamily="18" charset="0"/>
                <a:ea typeface="Calibri" panose="020F0502020204030204" pitchFamily="34" charset="0"/>
                <a:cs typeface="Arial" panose="020B0604020202020204" pitchFamily="34" charset="0"/>
              </a:rPr>
              <a:t> People such as individuals, groups, and organizations.</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Times New Roman" panose="02020603050405020304" pitchFamily="18" charset="0"/>
              </a:rPr>
              <a:t></a:t>
            </a:r>
            <a:r>
              <a:rPr lang="en-US" dirty="0">
                <a:latin typeface="Times New Roman" panose="02020603050405020304" pitchFamily="18" charset="0"/>
                <a:ea typeface="Calibri" panose="020F0502020204030204" pitchFamily="34" charset="0"/>
                <a:cs typeface="Arial" panose="020B0604020202020204" pitchFamily="34" charset="0"/>
              </a:rPr>
              <a:t> Experiences such as obtaining, using, and consequences.</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26117995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04DA5-CFE0-4730-998A-D9A265F56B85}"/>
              </a:ext>
            </a:extLst>
          </p:cNvPr>
          <p:cNvSpPr>
            <a:spLocks noGrp="1"/>
          </p:cNvSpPr>
          <p:nvPr>
            <p:ph type="title"/>
          </p:nvPr>
        </p:nvSpPr>
        <p:spPr/>
        <p:txBody>
          <a:bodyPr/>
          <a:lstStyle/>
          <a:p>
            <a:endParaRPr lang="fr-CA"/>
          </a:p>
        </p:txBody>
      </p:sp>
      <p:sp>
        <p:nvSpPr>
          <p:cNvPr id="3" name="Content Placeholder 2">
            <a:extLst>
              <a:ext uri="{FF2B5EF4-FFF2-40B4-BE49-F238E27FC236}">
                <a16:creationId xmlns:a16="http://schemas.microsoft.com/office/drawing/2014/main" id="{7ED8967E-A379-4B63-96D2-1A17FF116081}"/>
              </a:ext>
            </a:extLst>
          </p:cNvPr>
          <p:cNvSpPr>
            <a:spLocks noGrp="1"/>
          </p:cNvSpPr>
          <p:nvPr>
            <p:ph idx="1"/>
          </p:nvPr>
        </p:nvSpPr>
        <p:spPr/>
        <p:txBody>
          <a:bodyPr>
            <a:normAutofit lnSpcReduction="10000"/>
          </a:bodyPr>
          <a:lstStyle/>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Moreover, other definitions consider the acts of potential buyers as the consumer behavior. Some scholars feel strongly that consumer behavior must have the three elements of acquisition, usage and disposal. This seems to be a rigid view of consumer behavior . Question may come to your mind “why the acts of potential/future customers are considered as the behavior of consumers?”</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The reason is very clear:</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Is it not consumer behavior when you search for information but do not buy; when you buy a gift and do not personally use the purchase; and when you do not dispose of your purchase?</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Would disposing be relevant when you buy an idea to donate to a social cause, such as a tsunami appeal? You may continue to donate to different fund appeals, but would this behavior be considered disposing of one idea to support another idea?</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31498081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967B7-AB3E-43C8-BDE7-3B9D26CA5E64}"/>
              </a:ext>
            </a:extLst>
          </p:cNvPr>
          <p:cNvSpPr>
            <a:spLocks noGrp="1"/>
          </p:cNvSpPr>
          <p:nvPr>
            <p:ph type="title"/>
          </p:nvPr>
        </p:nvSpPr>
        <p:spPr/>
        <p:txBody>
          <a:bodyPr/>
          <a:lstStyle/>
          <a:p>
            <a:endParaRPr lang="fr-CA"/>
          </a:p>
        </p:txBody>
      </p:sp>
      <p:sp>
        <p:nvSpPr>
          <p:cNvPr id="3" name="Content Placeholder 2">
            <a:extLst>
              <a:ext uri="{FF2B5EF4-FFF2-40B4-BE49-F238E27FC236}">
                <a16:creationId xmlns:a16="http://schemas.microsoft.com/office/drawing/2014/main" id="{D95A1DEE-58F9-42F7-B3AB-A5E73FB7AE1A}"/>
              </a:ext>
            </a:extLst>
          </p:cNvPr>
          <p:cNvSpPr>
            <a:spLocks noGrp="1"/>
          </p:cNvSpPr>
          <p:nvPr>
            <p:ph idx="1"/>
          </p:nvPr>
        </p:nvSpPr>
        <p:spPr/>
        <p:txBody>
          <a:bodyPr/>
          <a:lstStyle/>
          <a:p>
            <a:r>
              <a:rPr lang="en-US" sz="2400" dirty="0">
                <a:latin typeface="Times New Roman" panose="02020603050405020304" pitchFamily="18" charset="0"/>
                <a:ea typeface="Calibri" panose="020F0502020204030204" pitchFamily="34" charset="0"/>
                <a:cs typeface="Arial" panose="020B0604020202020204" pitchFamily="34" charset="0"/>
              </a:rPr>
              <a:t>Suppose, you are planning to buy an apartment next year. What you will do until next year comes? You will probably look at the advertisements of different apartment sellers, visit few of them, inquire prices and terms and conditions of payments, compare locations, designs, and fittings. Why do you undertake these activities? You probably undergo this process to arrive at the most logical decision. These activities help you to make your future purchase. Thus activities of potential customers are also considered as the consumer behavior. Marketers consider the activities of potential consumers so that they can prepare themselves well in advance to capture this group and make the sale to them.</a:t>
            </a:r>
            <a:endParaRPr lang="en-US" sz="2400"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15307404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D56E9-09EA-40E6-BD68-5BDFA0285B7D}"/>
              </a:ext>
            </a:extLst>
          </p:cNvPr>
          <p:cNvSpPr>
            <a:spLocks noGrp="1"/>
          </p:cNvSpPr>
          <p:nvPr>
            <p:ph type="title"/>
          </p:nvPr>
        </p:nvSpPr>
        <p:spPr/>
        <p:txBody>
          <a:bodyPr/>
          <a:lstStyle/>
          <a:p>
            <a:endParaRPr lang="fr-CA"/>
          </a:p>
        </p:txBody>
      </p:sp>
      <p:sp>
        <p:nvSpPr>
          <p:cNvPr id="3" name="Content Placeholder 2">
            <a:extLst>
              <a:ext uri="{FF2B5EF4-FFF2-40B4-BE49-F238E27FC236}">
                <a16:creationId xmlns:a16="http://schemas.microsoft.com/office/drawing/2014/main" id="{D8EF952D-EFA5-4653-9CCF-F0DBC507634E}"/>
              </a:ext>
            </a:extLst>
          </p:cNvPr>
          <p:cNvSpPr>
            <a:spLocks noGrp="1"/>
          </p:cNvSpPr>
          <p:nvPr>
            <p:ph idx="1"/>
          </p:nvPr>
        </p:nvSpPr>
        <p:spPr/>
        <p:txBody>
          <a:bodyPr/>
          <a:lstStyle/>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Hence, a more suitable definition to cover different consumer situations would be:</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Consumer behavior is about how consumers behave in situations involving goods, services, ideas and experiences.</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The situations could cover pre-purchase, purchase and post-purchase. The situations could be for trying something new (for example, a new food item) buying a new purchase (for example, a car), making a repeat purchase (for example, buying the same brand of milk), changing a service provider (for example, your internet or telephone provider), supporting a public service campaign (for example, slowing your driving speed) or considering a purchase but not eventually buying it (for example, travel insurance).</a:t>
            </a:r>
          </a:p>
          <a:p>
            <a:pPr marL="0" marR="0">
              <a:lnSpc>
                <a:spcPct val="107000"/>
              </a:lnSpc>
              <a:spcBef>
                <a:spcPts val="0"/>
              </a:spcBef>
              <a:spcAft>
                <a:spcPts val="800"/>
              </a:spcAft>
            </a:pP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35898910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B0FCE-947B-4446-9768-F06E077442A9}"/>
              </a:ext>
            </a:extLst>
          </p:cNvPr>
          <p:cNvSpPr>
            <a:spLocks noGrp="1"/>
          </p:cNvSpPr>
          <p:nvPr>
            <p:ph type="title"/>
          </p:nvPr>
        </p:nvSpPr>
        <p:spPr/>
        <p:txBody>
          <a:bodyPr>
            <a:normAutofit fontScale="90000"/>
          </a:bodyPr>
          <a:lstStyle/>
          <a:p>
            <a:r>
              <a:rPr lang="en-US" sz="4900" b="1" dirty="0">
                <a:latin typeface="Times New Roman" panose="02020603050405020304" pitchFamily="18" charset="0"/>
                <a:ea typeface="Calibri" panose="020F0502020204030204" pitchFamily="34" charset="0"/>
                <a:cs typeface="Arial" panose="020B0604020202020204" pitchFamily="34" charset="0"/>
              </a:rPr>
              <a:t>Scope of Consumer Behavior Field</a:t>
            </a:r>
            <a:br>
              <a:rPr lang="en-US" sz="4900" dirty="0">
                <a:latin typeface="Calibri" panose="020F0502020204030204" pitchFamily="34" charset="0"/>
                <a:ea typeface="Calibri" panose="020F0502020204030204" pitchFamily="34" charset="0"/>
                <a:cs typeface="Arial" panose="020B0604020202020204" pitchFamily="34" charset="0"/>
              </a:rPr>
            </a:br>
            <a:endParaRPr lang="fr-CA" dirty="0"/>
          </a:p>
        </p:txBody>
      </p:sp>
      <p:sp>
        <p:nvSpPr>
          <p:cNvPr id="3" name="Content Placeholder 2">
            <a:extLst>
              <a:ext uri="{FF2B5EF4-FFF2-40B4-BE49-F238E27FC236}">
                <a16:creationId xmlns:a16="http://schemas.microsoft.com/office/drawing/2014/main" id="{BA9C9782-10EA-4793-9B49-8D3CA9AECED1}"/>
              </a:ext>
            </a:extLst>
          </p:cNvPr>
          <p:cNvSpPr>
            <a:spLocks noGrp="1"/>
          </p:cNvSpPr>
          <p:nvPr>
            <p:ph idx="1"/>
          </p:nvPr>
        </p:nvSpPr>
        <p:spPr/>
        <p:txBody>
          <a:bodyPr/>
          <a:lstStyle/>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The field of consumer behavior tries to find out the answers to the following questions:</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Times New Roman" panose="02020603050405020304" pitchFamily="18" charset="0"/>
              </a:rPr>
              <a:t></a:t>
            </a:r>
            <a:r>
              <a:rPr lang="en-US" dirty="0">
                <a:latin typeface="Times New Roman" panose="02020603050405020304" pitchFamily="18" charset="0"/>
                <a:ea typeface="Calibri" panose="020F0502020204030204" pitchFamily="34" charset="0"/>
                <a:cs typeface="Arial" panose="020B0604020202020204" pitchFamily="34" charset="0"/>
              </a:rPr>
              <a:t> What are the products people buy?</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Times New Roman" panose="02020603050405020304" pitchFamily="18" charset="0"/>
              </a:rPr>
              <a:t></a:t>
            </a:r>
            <a:r>
              <a:rPr lang="en-US" dirty="0">
                <a:latin typeface="Times New Roman" panose="02020603050405020304" pitchFamily="18" charset="0"/>
                <a:ea typeface="Calibri" panose="020F0502020204030204" pitchFamily="34" charset="0"/>
                <a:cs typeface="Arial" panose="020B0604020202020204" pitchFamily="34" charset="0"/>
              </a:rPr>
              <a:t> Why they buy them?</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Times New Roman" panose="02020603050405020304" pitchFamily="18" charset="0"/>
              </a:rPr>
              <a:t></a:t>
            </a:r>
            <a:r>
              <a:rPr lang="en-US" dirty="0">
                <a:latin typeface="Times New Roman" panose="02020603050405020304" pitchFamily="18" charset="0"/>
                <a:ea typeface="Calibri" panose="020F0502020204030204" pitchFamily="34" charset="0"/>
                <a:cs typeface="Arial" panose="020B0604020202020204" pitchFamily="34" charset="0"/>
              </a:rPr>
              <a:t> How they buy them?</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Times New Roman" panose="02020603050405020304" pitchFamily="18" charset="0"/>
              </a:rPr>
              <a:t></a:t>
            </a:r>
            <a:r>
              <a:rPr lang="en-US" dirty="0">
                <a:latin typeface="Times New Roman" panose="02020603050405020304" pitchFamily="18" charset="0"/>
                <a:ea typeface="Calibri" panose="020F0502020204030204" pitchFamily="34" charset="0"/>
                <a:cs typeface="Arial" panose="020B0604020202020204" pitchFamily="34" charset="0"/>
              </a:rPr>
              <a:t> When they buy them?</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Times New Roman" panose="02020603050405020304" pitchFamily="18" charset="0"/>
              </a:rPr>
              <a:t></a:t>
            </a:r>
            <a:r>
              <a:rPr lang="en-US" dirty="0">
                <a:latin typeface="Times New Roman" panose="02020603050405020304" pitchFamily="18" charset="0"/>
                <a:ea typeface="Calibri" panose="020F0502020204030204" pitchFamily="34" charset="0"/>
                <a:cs typeface="Arial" panose="020B0604020202020204" pitchFamily="34" charset="0"/>
              </a:rPr>
              <a:t> Where they buy them?</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Times New Roman" panose="02020603050405020304" pitchFamily="18" charset="0"/>
              </a:rPr>
              <a:t></a:t>
            </a:r>
            <a:r>
              <a:rPr lang="en-US" dirty="0">
                <a:latin typeface="Times New Roman" panose="02020603050405020304" pitchFamily="18" charset="0"/>
                <a:ea typeface="Calibri" panose="020F0502020204030204" pitchFamily="34" charset="0"/>
                <a:cs typeface="Arial" panose="020B0604020202020204" pitchFamily="34" charset="0"/>
              </a:rPr>
              <a:t> How often they buy them?</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Times New Roman" panose="02020603050405020304" pitchFamily="18" charset="0"/>
              </a:rPr>
              <a:t></a:t>
            </a:r>
            <a:r>
              <a:rPr lang="en-US" dirty="0">
                <a:latin typeface="Times New Roman" panose="02020603050405020304" pitchFamily="18" charset="0"/>
                <a:ea typeface="Calibri" panose="020F0502020204030204" pitchFamily="34" charset="0"/>
                <a:cs typeface="Arial" panose="020B0604020202020204" pitchFamily="34" charset="0"/>
              </a:rPr>
              <a:t> How is the decision process of the consumer?</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29283422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0B83D-F5BA-405C-BA11-E4AC11144AEA}"/>
              </a:ext>
            </a:extLst>
          </p:cNvPr>
          <p:cNvSpPr>
            <a:spLocks noGrp="1"/>
          </p:cNvSpPr>
          <p:nvPr>
            <p:ph type="title"/>
          </p:nvPr>
        </p:nvSpPr>
        <p:spPr/>
        <p:txBody>
          <a:bodyPr/>
          <a:lstStyle/>
          <a:p>
            <a:endParaRPr lang="fr-CA"/>
          </a:p>
        </p:txBody>
      </p:sp>
      <p:sp>
        <p:nvSpPr>
          <p:cNvPr id="3" name="Content Placeholder 2">
            <a:extLst>
              <a:ext uri="{FF2B5EF4-FFF2-40B4-BE49-F238E27FC236}">
                <a16:creationId xmlns:a16="http://schemas.microsoft.com/office/drawing/2014/main" id="{7E0E2E21-4A22-474D-8FC6-DA799352CA4F}"/>
              </a:ext>
            </a:extLst>
          </p:cNvPr>
          <p:cNvSpPr>
            <a:spLocks noGrp="1"/>
          </p:cNvSpPr>
          <p:nvPr>
            <p:ph idx="1"/>
          </p:nvPr>
        </p:nvSpPr>
        <p:spPr/>
        <p:txBody>
          <a:bodyPr/>
          <a:lstStyle/>
          <a:p>
            <a:r>
              <a:rPr lang="en-US" i="1" dirty="0">
                <a:latin typeface="Times New Roman" panose="02020603050405020304" pitchFamily="18" charset="0"/>
                <a:ea typeface="Calibri" panose="020F0502020204030204" pitchFamily="34" charset="0"/>
                <a:cs typeface="Arial" panose="020B0604020202020204" pitchFamily="34" charset="0"/>
              </a:rPr>
              <a:t>For instance, if you intend to produce a new variety of tooth paste, you should analyze the nature of individual consumption behavior as to why consumer uses tooth paste (to whiten teeth/prevent tooth decay); which brand of toothpaste he buys (say Close-up or Aromatic); why he buys it (because he believes that it will whiten his teeth better than competing brands); how he buys it (cash/credit); when he buys it (monthly/weekly); where he buys it (from retail or supermarket); how often he buys it (frequency of buying, say every fortnight) and how much he buys it (100 gram/200 gram).</a:t>
            </a:r>
            <a:r>
              <a:rPr lang="en-US" dirty="0">
                <a:latin typeface="Times New Roman" panose="02020603050405020304" pitchFamily="18" charset="0"/>
                <a:ea typeface="Calibri" panose="020F0502020204030204" pitchFamily="34" charset="0"/>
                <a:cs typeface="Arial" panose="020B0604020202020204" pitchFamily="34" charset="0"/>
              </a:rPr>
              <a:t> It must also be noted that the behavior is likely to show variation from individual to individual, from product to product and from an individual of one region to individual of another region. Thus, analyzing the consumer behavior is a prerequisite though the process is highly complicated. At the same time, a firm’s ability to establish and maintain a satisfying exchange relationship depends on the level of understanding of buying behavior. Consumer behavior field explores the decision process and acts of people involved in buying and using products.</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2941237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AD152-2DD7-4F5E-8915-009AEFF36A19}"/>
              </a:ext>
            </a:extLst>
          </p:cNvPr>
          <p:cNvSpPr>
            <a:spLocks noGrp="1"/>
          </p:cNvSpPr>
          <p:nvPr>
            <p:ph type="title"/>
          </p:nvPr>
        </p:nvSpPr>
        <p:spPr/>
        <p:txBody>
          <a:bodyPr>
            <a:normAutofit fontScale="90000"/>
          </a:bodyPr>
          <a:lstStyle/>
          <a:p>
            <a:r>
              <a:rPr lang="en-US" sz="4400" b="1" dirty="0">
                <a:latin typeface="Times New Roman" panose="02020603050405020304" pitchFamily="18" charset="0"/>
                <a:ea typeface="Calibri" panose="020F0502020204030204" pitchFamily="34" charset="0"/>
                <a:cs typeface="Arial" panose="020B0604020202020204" pitchFamily="34" charset="0"/>
              </a:rPr>
              <a:t>Why Study Consumer Behavior?</a:t>
            </a:r>
            <a:br>
              <a:rPr lang="en-US" sz="4400" dirty="0">
                <a:latin typeface="Calibri" panose="020F0502020204030204" pitchFamily="34" charset="0"/>
                <a:ea typeface="Calibri" panose="020F0502020204030204" pitchFamily="34" charset="0"/>
                <a:cs typeface="Arial" panose="020B0604020202020204" pitchFamily="34" charset="0"/>
              </a:rPr>
            </a:br>
            <a:br>
              <a:rPr lang="en-US" sz="4400" dirty="0">
                <a:latin typeface="Calibri" panose="020F0502020204030204" pitchFamily="34" charset="0"/>
                <a:ea typeface="Calibri" panose="020F0502020204030204" pitchFamily="34" charset="0"/>
                <a:cs typeface="Arial" panose="020B0604020202020204" pitchFamily="34" charset="0"/>
              </a:rPr>
            </a:br>
            <a:endParaRPr lang="fr-CA" dirty="0"/>
          </a:p>
        </p:txBody>
      </p:sp>
      <p:sp>
        <p:nvSpPr>
          <p:cNvPr id="3" name="Content Placeholder 2">
            <a:extLst>
              <a:ext uri="{FF2B5EF4-FFF2-40B4-BE49-F238E27FC236}">
                <a16:creationId xmlns:a16="http://schemas.microsoft.com/office/drawing/2014/main" id="{36841391-A29A-4ACA-8522-61A8056B5342}"/>
              </a:ext>
            </a:extLst>
          </p:cNvPr>
          <p:cNvSpPr>
            <a:spLocks noGrp="1"/>
          </p:cNvSpPr>
          <p:nvPr>
            <p:ph idx="1"/>
          </p:nvPr>
        </p:nvSpPr>
        <p:spPr/>
        <p:txBody>
          <a:bodyPr/>
          <a:lstStyle/>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The better the firm understands its consumers, the more likely it becomes successful in the marketplace. The management of famous US company Procter and Gamble stated: “ Our business is based on understanding the consumer and providing the kind of products that the consumer wants. We place enormous emphasis on our product development area and our marketing area, and our people knowing the consumer”. A knowledge of consumer behavior would render immense help for planning and implementing marketing strategies. For example, buyers’ reactions to a firm’s marketing strategy have great impact on the firm’s success.</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17122683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03551A-9D03-4ACD-A1B2-2307AD6F4AF2}"/>
              </a:ext>
            </a:extLst>
          </p:cNvPr>
          <p:cNvSpPr>
            <a:spLocks noGrp="1"/>
          </p:cNvSpPr>
          <p:nvPr>
            <p:ph idx="1"/>
          </p:nvPr>
        </p:nvSpPr>
        <p:spPr>
          <a:xfrm>
            <a:off x="351692" y="234462"/>
            <a:ext cx="10972800" cy="6424246"/>
          </a:xfrm>
        </p:spPr>
        <p:txBody>
          <a:bodyPr>
            <a:normAutofit fontScale="85000" lnSpcReduction="20000"/>
          </a:bodyPr>
          <a:lstStyle/>
          <a:p>
            <a:pPr marL="0" marR="0">
              <a:lnSpc>
                <a:spcPct val="107000"/>
              </a:lnSpc>
              <a:spcBef>
                <a:spcPts val="0"/>
              </a:spcBef>
              <a:spcAft>
                <a:spcPts val="800"/>
              </a:spcAft>
            </a:pPr>
            <a:r>
              <a:rPr lang="en-US" b="1" i="1" dirty="0">
                <a:latin typeface="Times New Roman" panose="02020603050405020304" pitchFamily="18" charset="0"/>
                <a:ea typeface="Calibri" panose="020F0502020204030204" pitchFamily="34" charset="0"/>
                <a:cs typeface="Arial" panose="020B0604020202020204" pitchFamily="34" charset="0"/>
              </a:rPr>
              <a:t>NIELSEN KNOWS THE PULSE OF CONSUMERS</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i="1" dirty="0">
                <a:latin typeface="Times New Roman" panose="02020603050405020304" pitchFamily="18" charset="0"/>
                <a:ea typeface="Calibri" panose="020F0502020204030204" pitchFamily="34" charset="0"/>
                <a:cs typeface="Arial" panose="020B0604020202020204" pitchFamily="34" charset="0"/>
              </a:rPr>
              <a:t>Engineer Arthur C. Nielsen started his Chicago research business in 1923 with a US$45,000 loan to evaluate conveyor belt and turbine generator quality.</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i="1" dirty="0">
                <a:latin typeface="Times New Roman" panose="02020603050405020304" pitchFamily="18" charset="0"/>
                <a:ea typeface="Calibri" panose="020F0502020204030204" pitchFamily="34" charset="0"/>
                <a:cs typeface="Arial" panose="020B0604020202020204" pitchFamily="34" charset="0"/>
              </a:rPr>
              <a:t>The Nielsen company produced its first consumer market survey in 1929, measured consumer sales during the 1930s depression, determined sales patterns through store shelves audits, recorded radio listening habits, launched the consumer index in 1947, opened Australian and New Zealand offices in 1948 and 1953, started the television index in 1950, established a coupon clearing house in the USA in 1957, implemented a service to measure sales of new consumer goods in 1961, offered daily national television program ratings in 1973, acquired the Survey Research Group in Asia in 1994, launched a weekly internet usage service in 2000, measured online campaign ratings in 2011, and became the first official market researcher for the 2012 Olympic Games in London.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i="1" dirty="0">
                <a:latin typeface="Times New Roman" panose="02020603050405020304" pitchFamily="18" charset="0"/>
                <a:ea typeface="Calibri" panose="020F0502020204030204" pitchFamily="34" charset="0"/>
                <a:cs typeface="Arial" panose="020B0604020202020204" pitchFamily="34" charset="0"/>
              </a:rPr>
              <a:t>The Nielsen company has expanded its services to gain deeper insights into the consumer subconscious. Its ‘consumer neuroscience’ service uses electroencephalography (EEG) technology to measure brainwaves and gauge consumer reactions to marketing elements, such as advertising, branding, in-store displays, product packaging and product experience of taste and touch.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i="1" dirty="0">
                <a:latin typeface="Times New Roman" panose="02020603050405020304" pitchFamily="18" charset="0"/>
                <a:ea typeface="Calibri" panose="020F0502020204030204" pitchFamily="34" charset="0"/>
                <a:cs typeface="Arial" panose="020B0604020202020204" pitchFamily="34" charset="0"/>
              </a:rPr>
              <a:t>The Nielsen Global Survey of Consumer Confidence, started in 2005, is based on polling of 30,000 online consumers across sixty countries in Africa, Asia–Pacific, Europe, Latin America, the Middle East and North America. Nielsen obtains consumer sentiments about the global economy by asking questions on job prospects, finance, savings and spending intentions, plus changing habits, attitudes and desires over time. Twice yearly, Nielsen obtains information on food safety, loyalty, online shopping and product innovation.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i="1" dirty="0">
                <a:latin typeface="Times New Roman" panose="02020603050405020304" pitchFamily="18" charset="0"/>
                <a:ea typeface="Calibri" panose="020F0502020204030204" pitchFamily="34" charset="0"/>
                <a:cs typeface="Arial" panose="020B0604020202020204" pitchFamily="34" charset="0"/>
              </a:rPr>
              <a:t>A recent Nielsen research compared Australians’ online habits between 2003 and 2013. Surveying 5000 respondents aged 16 and above online, Nielsen reported that 82 per cent of Australians spent 23.3 hours online weekly in 2013, compared with 73 per cent of Australians and 6.7 hours in 2003. The report also revealed that marketers have responded to this change in online </a:t>
            </a:r>
            <a:r>
              <a:rPr lang="en-US" i="1" dirty="0" err="1">
                <a:latin typeface="Times New Roman" panose="02020603050405020304" pitchFamily="18" charset="0"/>
                <a:ea typeface="Calibri" panose="020F0502020204030204" pitchFamily="34" charset="0"/>
                <a:cs typeface="Arial" panose="020B0604020202020204" pitchFamily="34" charset="0"/>
              </a:rPr>
              <a:t>behaviour</a:t>
            </a:r>
            <a:r>
              <a:rPr lang="en-US" i="1" dirty="0">
                <a:latin typeface="Times New Roman" panose="02020603050405020304" pitchFamily="18" charset="0"/>
                <a:ea typeface="Calibri" panose="020F0502020204030204" pitchFamily="34" charset="0"/>
                <a:cs typeface="Arial" panose="020B0604020202020204" pitchFamily="34" charset="0"/>
              </a:rPr>
              <a:t> by increasing online advertising from 3 per cent of the advertising pie in 2003 to 27 per cent in 2013</a:t>
            </a:r>
            <a:r>
              <a:rPr lang="en-US" dirty="0">
                <a:latin typeface="Times New Roman" panose="02020603050405020304" pitchFamily="18" charset="0"/>
                <a:ea typeface="Calibri" panose="020F0502020204030204" pitchFamily="34" charset="0"/>
                <a:cs typeface="Arial" panose="020B0604020202020204" pitchFamily="34" charset="0"/>
              </a:rPr>
              <a:t>.</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indent="0">
              <a:lnSpc>
                <a:spcPct val="107000"/>
              </a:lnSpc>
              <a:spcBef>
                <a:spcPts val="0"/>
              </a:spcBef>
              <a:spcAft>
                <a:spcPts val="800"/>
              </a:spcAft>
              <a:buNone/>
            </a:pP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40638132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B9A28-0F0E-4A23-8F30-029FF30A5E3A}"/>
              </a:ext>
            </a:extLst>
          </p:cNvPr>
          <p:cNvSpPr>
            <a:spLocks noGrp="1"/>
          </p:cNvSpPr>
          <p:nvPr>
            <p:ph type="title"/>
          </p:nvPr>
        </p:nvSpPr>
        <p:spPr>
          <a:xfrm>
            <a:off x="867508" y="484632"/>
            <a:ext cx="10260740" cy="1086260"/>
          </a:xfrm>
        </p:spPr>
        <p:txBody>
          <a:bodyPr>
            <a:normAutofit fontScale="90000"/>
          </a:bodyPr>
          <a:lstStyle/>
          <a:p>
            <a:r>
              <a:rPr lang="en-US" sz="4900" b="1" dirty="0">
                <a:latin typeface="Times New Roman" panose="02020603050405020304" pitchFamily="18" charset="0"/>
                <a:ea typeface="Calibri" panose="020F0502020204030204" pitchFamily="34" charset="0"/>
                <a:cs typeface="Arial" panose="020B0604020202020204" pitchFamily="34" charset="0"/>
              </a:rPr>
              <a:t>Interdisciplinary research</a:t>
            </a:r>
            <a:br>
              <a:rPr lang="en-US" sz="4900" dirty="0">
                <a:latin typeface="Calibri" panose="020F0502020204030204" pitchFamily="34" charset="0"/>
                <a:ea typeface="Calibri" panose="020F0502020204030204" pitchFamily="34" charset="0"/>
                <a:cs typeface="Arial" panose="020B0604020202020204" pitchFamily="34" charset="0"/>
              </a:rPr>
            </a:br>
            <a:endParaRPr lang="fr-CA" dirty="0"/>
          </a:p>
        </p:txBody>
      </p:sp>
      <p:sp>
        <p:nvSpPr>
          <p:cNvPr id="3" name="Content Placeholder 2">
            <a:extLst>
              <a:ext uri="{FF2B5EF4-FFF2-40B4-BE49-F238E27FC236}">
                <a16:creationId xmlns:a16="http://schemas.microsoft.com/office/drawing/2014/main" id="{018404A4-1D04-4994-99C0-0BA019274739}"/>
              </a:ext>
            </a:extLst>
          </p:cNvPr>
          <p:cNvSpPr>
            <a:spLocks noGrp="1"/>
          </p:cNvSpPr>
          <p:nvPr>
            <p:ph idx="1"/>
          </p:nvPr>
        </p:nvSpPr>
        <p:spPr>
          <a:xfrm>
            <a:off x="398585" y="1946031"/>
            <a:ext cx="10729663" cy="4226169"/>
          </a:xfrm>
        </p:spPr>
        <p:txBody>
          <a:bodyPr>
            <a:normAutofit fontScale="85000" lnSpcReduction="10000"/>
          </a:bodyPr>
          <a:lstStyle/>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Psychology and sociology have significantly contributed to the consumer behavior concepts of prestige, reference group, role, social class and status. Anthropology’s techniques of analyzing primitive human societies have been used on urban consumers to help marketers understand consumer kinship, gift giving, buyer–seller interactions and changes in fashions and styles.</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From an applied perspective, Adidas hired anthropologists to gain consumer insights. Adidas designers spent weeks with Germany’s Bayern Munich football club before designing a light football boot to increase the speed of players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Other marketers are also now relying on </a:t>
            </a:r>
            <a:r>
              <a:rPr lang="en-US" b="1" dirty="0">
                <a:latin typeface="Times New Roman" panose="02020603050405020304" pitchFamily="18" charset="0"/>
                <a:ea typeface="Calibri" panose="020F0502020204030204" pitchFamily="34" charset="0"/>
                <a:cs typeface="Arial" panose="020B0604020202020204" pitchFamily="34" charset="0"/>
              </a:rPr>
              <a:t>behavioral economics</a:t>
            </a:r>
            <a:r>
              <a:rPr lang="en-US" dirty="0">
                <a:latin typeface="Times New Roman" panose="02020603050405020304" pitchFamily="18" charset="0"/>
                <a:ea typeface="Calibri" panose="020F0502020204030204" pitchFamily="34" charset="0"/>
                <a:cs typeface="Arial" panose="020B0604020202020204" pitchFamily="34" charset="0"/>
              </a:rPr>
              <a:t>, which combines psychology and economics to understand the emotional and irrational decisions of consumers: </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Font typeface="+mj-lt"/>
              <a:buAutoNum type="arabicPeriod"/>
            </a:pPr>
            <a:r>
              <a:rPr lang="en-US" dirty="0">
                <a:latin typeface="Times New Roman" panose="02020603050405020304" pitchFamily="18" charset="0"/>
                <a:ea typeface="Calibri" panose="020F0502020204030204" pitchFamily="34" charset="0"/>
                <a:cs typeface="Arial" panose="020B0604020202020204" pitchFamily="34" charset="0"/>
              </a:rPr>
              <a:t>Make a product’s cost less painful; for example, to allow small delays in paying for a purchase.</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Font typeface="+mj-lt"/>
              <a:buAutoNum type="arabicPeriod"/>
            </a:pPr>
            <a:r>
              <a:rPr lang="en-US" dirty="0">
                <a:latin typeface="Times New Roman" panose="02020603050405020304" pitchFamily="18" charset="0"/>
                <a:ea typeface="Calibri" panose="020F0502020204030204" pitchFamily="34" charset="0"/>
                <a:cs typeface="Arial" panose="020B0604020202020204" pitchFamily="34" charset="0"/>
              </a:rPr>
              <a:t>Harness the power of a default option; for example, crediting a customer with 100 free phone calls.</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Font typeface="+mj-lt"/>
              <a:buAutoNum type="arabicPeriod"/>
            </a:pPr>
            <a:r>
              <a:rPr lang="en-US" dirty="0">
                <a:latin typeface="Times New Roman" panose="02020603050405020304" pitchFamily="18" charset="0"/>
                <a:ea typeface="Calibri" panose="020F0502020204030204" pitchFamily="34" charset="0"/>
                <a:cs typeface="Arial" panose="020B0604020202020204" pitchFamily="34" charset="0"/>
              </a:rPr>
              <a:t>Don’t overwhelm consumers with choice; for example, a retailer sold five times more jam by sampling six jam choices compared to 24 varieties.</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800"/>
              </a:spcAft>
              <a:buFont typeface="+mj-lt"/>
              <a:buAutoNum type="arabicPeriod"/>
            </a:pPr>
            <a:r>
              <a:rPr lang="en-US" dirty="0">
                <a:latin typeface="Times New Roman" panose="02020603050405020304" pitchFamily="18" charset="0"/>
                <a:ea typeface="Calibri" panose="020F0502020204030204" pitchFamily="34" charset="0"/>
                <a:cs typeface="Arial" panose="020B0604020202020204" pitchFamily="34" charset="0"/>
              </a:rPr>
              <a:t>Position your preferred option carefully; for example, a jewelry shop could not sell its turquoise collection despite the efforts of its sales staff and displays, but sold the whole collection by doubling the price to create a quality perception.</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33404554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Wood Type</Template>
  <TotalTime>94</TotalTime>
  <Words>1848</Words>
  <Application>Microsoft Office PowerPoint</Application>
  <PresentationFormat>Widescreen</PresentationFormat>
  <Paragraphs>49</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Calibri</vt:lpstr>
      <vt:lpstr>Rockwell</vt:lpstr>
      <vt:lpstr>Rockwell Condensed</vt:lpstr>
      <vt:lpstr>Times New Roman</vt:lpstr>
      <vt:lpstr>Wingdings</vt:lpstr>
      <vt:lpstr>Wood Type</vt:lpstr>
      <vt:lpstr>Consumer behavior Lesson 1: Understanding the Consumer Behavior Field </vt:lpstr>
      <vt:lpstr>PowerPoint Presentation</vt:lpstr>
      <vt:lpstr>Introduction </vt:lpstr>
      <vt:lpstr>Definition of Consumer Behavior </vt:lpstr>
      <vt:lpstr>PowerPoint Presentation</vt:lpstr>
      <vt:lpstr>PowerPoint Presentation</vt:lpstr>
      <vt:lpstr>PowerPoint Presentation</vt:lpstr>
      <vt:lpstr>PowerPoint Presentation</vt:lpstr>
      <vt:lpstr>Scope of Consumer Behavior Field </vt:lpstr>
      <vt:lpstr>PowerPoint Presentation</vt:lpstr>
      <vt:lpstr>Why Study Consumer Behavior?  </vt:lpstr>
      <vt:lpstr>PowerPoint Presentation</vt:lpstr>
      <vt:lpstr>Interdisciplinary research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Consumer behavior Lesson 1: Understanding the Consumer Behavior Field </dc:title>
  <dc:creator>Marie Bonard</dc:creator>
  <cp:lastModifiedBy>Marie Bonard</cp:lastModifiedBy>
  <cp:revision>1</cp:revision>
  <dcterms:created xsi:type="dcterms:W3CDTF">2022-04-15T09:26:28Z</dcterms:created>
  <dcterms:modified xsi:type="dcterms:W3CDTF">2022-04-15T11:01:25Z</dcterms:modified>
</cp:coreProperties>
</file>